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0" r:id="rId3"/>
    <p:sldId id="291" r:id="rId4"/>
    <p:sldId id="295" r:id="rId5"/>
    <p:sldId id="307" r:id="rId6"/>
    <p:sldId id="283" r:id="rId7"/>
    <p:sldId id="304" r:id="rId8"/>
    <p:sldId id="306" r:id="rId9"/>
    <p:sldId id="296" r:id="rId10"/>
    <p:sldId id="30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>
      <p:cViewPr varScale="1">
        <p:scale>
          <a:sx n="99" d="100"/>
          <a:sy n="99" d="100"/>
        </p:scale>
        <p:origin x="4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9CFC3-9537-4903-9DC9-B15C6559C300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459B3-2A78-434C-89B2-B77E9EA1FB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66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6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39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748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17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BAAE4-92FE-4E72-8016-F61A7B34B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398BB4-D288-426D-82D7-88D7BB931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BDDCD1-D657-4A14-94BF-AB8B9855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27E512-A9D6-4A19-9DE8-97EC04E1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4F0D5C-B1DB-475F-88EA-5F4881D3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64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D627B-5A48-4F47-831B-2EE590D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275712-4CC1-4834-BB0B-17BF3E2B6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999F5C-A7AE-4FEC-A081-2532D06E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141C1-64F6-49C6-9B20-D4929B73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4F6650-DD95-4B1A-B93C-7D01A6CD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30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00AF382-7B20-43E4-862B-A1E5E60B6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3E6C552-EBE3-4373-A312-EC09BC202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676242-FE73-4E44-861C-9B3F32AA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F9A9CC-66BE-428D-B2C8-911351EF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F5DD8-4E50-4AAF-A29D-70530AD8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18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7BE82-395D-4E91-B25D-CBA0BC80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D29576-4469-40C8-A5AF-903600CCC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18F836-A572-4C17-9F0A-6C6C9DC6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A563BC-D048-4269-9E8A-C3A073F8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4E55AB-0C5F-44D4-BAA7-8A0EB76C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36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CA09C-C364-499C-979C-57819F42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C6862C-0E4D-4623-AB70-7064526B4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C9BE66-6125-40D5-8F8C-6DE948901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40068D-32E5-4B25-908B-28476EFB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1ACE40-E3D7-4B80-8A54-CA23A6FE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6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08129-B81D-4AEA-BE42-5066E9CE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B2E181-D028-4AAA-9D33-2385D031B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9C638C-F003-4E1E-B841-6D9EB555C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EA0E6E-9556-482C-B5CA-02396B2F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0AEA3F-73DA-4C74-A78B-8F7548DF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C6448C-4D92-4230-8449-17B712D5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009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047A5D-CE54-4E5A-8C79-5A92BDC3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9D3F34-A2AF-46AB-AE2D-F6F3A3366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703831-0AF3-4F0C-AA39-C7D51DBB3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37CB2A-A663-4919-8A17-B2C2B97F7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16C9EAF-EFCB-4287-9D01-2B027AEB1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65DEB3A-02D7-4530-87ED-CF3C2065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2A17F49-CFF5-42F7-B31C-97B7ECD2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FF003A6-7614-4431-AAB0-0EFCADDF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5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68ED0E-068B-4882-AE11-1CE92167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49460DB-E00D-4437-A1C8-94ED1564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3CB8219-5E85-4862-8D95-D52B3B32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678DE2-0ECF-4610-95C5-4CEC8345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81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8C4FB0-336C-4CBD-BD22-781FCD91A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327EF36-6C04-43A7-BE74-72AC8885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A396F3-673A-40C2-9C17-C629F6C9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52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0E4B1F-1C72-4C61-A969-90CBDD38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9678D-32AF-4A23-9616-BD5175093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F3AE82-8CEF-4174-8D31-D7A79EAD8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061E7C-2919-499B-8994-2ABFAB862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B552261-5FF4-4968-92E9-FBE2CEC4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DD73B0-524E-4398-BB44-CDB21D3A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77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51CF8-B7E1-4524-895E-D80350B4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6AFAF17-1BA2-441A-B33B-520B167F1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72E343D-20CD-4D9A-909E-D7D422CB4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4AD732-C7BF-4924-85EC-5B588575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BCA573-CC2C-445E-BC73-0B1EB7F7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A1E64A-9508-471E-9624-2D45A058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34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6E81E56-EAA4-40B7-9802-1B7F7774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6F3507-213C-4E21-AB65-BE055FA63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B28941-4FFE-4C33-A0A1-0DCCF6834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F40E5C-F222-46C7-B99C-404AB7503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3F00EC-AE43-4C0C-B3A8-A52D72787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37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jerry9/CloudSat-2023" TargetMode="External"/><Relationship Id="rId2" Type="http://schemas.openxmlformats.org/officeDocument/2006/relationships/hyperlink" Target="https://www.cloudsat.cira.colostate.ed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0EEF7-A8C9-42F1-882E-B2D357405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intro &amp; data processing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27CD22-B150-49B8-8242-07C80102A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7725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F5194-5C1A-49B9-9DDF-FEB3ABA8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important quality check variables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152F8D-F2DA-4508-955F-AC910EFD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7" y="1527778"/>
            <a:ext cx="5472448" cy="4068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b="1" dirty="0"/>
              <a:t>Data quality </a:t>
            </a:r>
            <a:r>
              <a:rPr lang="en-US" altLang="zh-TW" sz="1800" dirty="0"/>
              <a:t>(nearly all products)</a:t>
            </a:r>
          </a:p>
          <a:p>
            <a:r>
              <a:rPr lang="en-US" altLang="zh-TW" sz="1600" dirty="0"/>
              <a:t>Dimensions: </a:t>
            </a:r>
            <a:r>
              <a:rPr lang="en-US" altLang="zh-TW" sz="1600" dirty="0" err="1"/>
              <a:t>nray</a:t>
            </a:r>
            <a:r>
              <a:rPr lang="en-US" altLang="zh-TW" sz="1600" dirty="0"/>
              <a:t> (</a:t>
            </a:r>
            <a:r>
              <a:rPr lang="en-US" altLang="zh-TW" sz="1600" dirty="0">
                <a:solidFill>
                  <a:srgbClr val="FF0000"/>
                </a:solidFill>
              </a:rPr>
              <a:t>alone tracks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Flags indicating data quality. If 0, then data is of good quality. </a:t>
            </a:r>
          </a:p>
          <a:p>
            <a:r>
              <a:rPr lang="en-US" altLang="zh-TW" sz="1600" dirty="0"/>
              <a:t>Otherwise, treat as a bit field with 8 flags: </a:t>
            </a:r>
          </a:p>
          <a:p>
            <a:pPr marL="457200" lvl="1" indent="0">
              <a:buNone/>
            </a:pPr>
            <a:r>
              <a:rPr lang="en-US" altLang="zh-TW" sz="1600" dirty="0"/>
              <a:t>0: </a:t>
            </a:r>
            <a:r>
              <a:rPr lang="en-US" altLang="zh-TW" sz="1600" dirty="0" err="1"/>
              <a:t>RayStatus_validity</a:t>
            </a:r>
            <a:r>
              <a:rPr lang="en-US" altLang="zh-TW" sz="1600" dirty="0"/>
              <a:t> not normal. </a:t>
            </a:r>
          </a:p>
          <a:p>
            <a:pPr marL="457200" lvl="1" indent="0">
              <a:buNone/>
            </a:pPr>
            <a:r>
              <a:rPr lang="en-US" altLang="zh-TW" sz="1600" dirty="0"/>
              <a:t>1: GPS data not valid. </a:t>
            </a:r>
          </a:p>
          <a:p>
            <a:pPr marL="457200" lvl="1" indent="0">
              <a:buNone/>
            </a:pPr>
            <a:r>
              <a:rPr lang="en-US" altLang="zh-TW" sz="1600" dirty="0"/>
              <a:t>2: Temperatures not valid. </a:t>
            </a:r>
          </a:p>
          <a:p>
            <a:pPr marL="457200" lvl="1" indent="0">
              <a:buNone/>
            </a:pPr>
            <a:r>
              <a:rPr lang="en-US" altLang="zh-TW" sz="1600" dirty="0"/>
              <a:t>3: Radar telemetry data quality is not normal. </a:t>
            </a:r>
          </a:p>
          <a:p>
            <a:pPr marL="457200" lvl="1" indent="0">
              <a:buNone/>
            </a:pPr>
            <a:r>
              <a:rPr lang="en-US" altLang="zh-TW" sz="1600" dirty="0"/>
              <a:t>4: Peak power is not normal. </a:t>
            </a:r>
          </a:p>
          <a:p>
            <a:pPr marL="457200" lvl="1" indent="0">
              <a:buNone/>
            </a:pPr>
            <a:r>
              <a:rPr lang="en-US" altLang="zh-TW" sz="1600" dirty="0"/>
              <a:t>5: CPR calibration maneuver. 6: Missing frame. </a:t>
            </a:r>
          </a:p>
          <a:p>
            <a:pPr marL="457200" lvl="1" indent="0">
              <a:buNone/>
            </a:pPr>
            <a:r>
              <a:rPr lang="en-US" altLang="zh-TW" sz="1600" dirty="0"/>
              <a:t>7: Not used.</a:t>
            </a:r>
            <a:endParaRPr lang="zh-TW" altLang="en-US" sz="1600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907BA7F-0BD8-428E-AF7D-625740956984}"/>
              </a:ext>
            </a:extLst>
          </p:cNvPr>
          <p:cNvSpPr txBox="1">
            <a:spLocks/>
          </p:cNvSpPr>
          <p:nvPr/>
        </p:nvSpPr>
        <p:spPr>
          <a:xfrm>
            <a:off x="5881352" y="1527778"/>
            <a:ext cx="5472448" cy="4068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b="1" dirty="0" err="1"/>
              <a:t>UncertaintyCF</a:t>
            </a:r>
            <a:r>
              <a:rPr lang="en-US" altLang="zh-TW" sz="1800" b="1" dirty="0"/>
              <a:t> </a:t>
            </a:r>
            <a:r>
              <a:rPr lang="en-US" altLang="zh-TW" sz="1800" dirty="0"/>
              <a:t>(GEOPROF-LIDAR)</a:t>
            </a:r>
          </a:p>
          <a:p>
            <a:r>
              <a:rPr lang="en-US" altLang="zh-TW" sz="1600" dirty="0"/>
              <a:t>Dimensions: </a:t>
            </a:r>
            <a:r>
              <a:rPr lang="en-US" altLang="zh-TW" sz="1600" dirty="0" err="1"/>
              <a:t>nray</a:t>
            </a:r>
            <a:r>
              <a:rPr lang="en-US" altLang="zh-TW" sz="1600" dirty="0"/>
              <a:t> (</a:t>
            </a:r>
            <a:r>
              <a:rPr lang="en-US" altLang="zh-TW" sz="1600" dirty="0">
                <a:solidFill>
                  <a:srgbClr val="FF0000"/>
                </a:solidFill>
              </a:rPr>
              <a:t>alone tracks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Missing value: -9 </a:t>
            </a:r>
          </a:p>
          <a:p>
            <a:r>
              <a:rPr lang="en-US" altLang="zh-TW" sz="1600" dirty="0"/>
              <a:t>Dimensions: </a:t>
            </a:r>
            <a:r>
              <a:rPr lang="en-US" altLang="zh-TW" sz="1600" dirty="0" err="1"/>
              <a:t>nbin,nray</a:t>
            </a:r>
            <a:r>
              <a:rPr lang="en-US" altLang="zh-TW" sz="1600" dirty="0"/>
              <a:t> (</a:t>
            </a:r>
            <a:r>
              <a:rPr lang="en-US" altLang="zh-TW" sz="1600" dirty="0">
                <a:solidFill>
                  <a:srgbClr val="FF0000"/>
                </a:solidFill>
              </a:rPr>
              <a:t>vertical bins*alone tracks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The </a:t>
            </a:r>
            <a:r>
              <a:rPr lang="en-US" altLang="zh-TW" sz="1600" dirty="0" err="1"/>
              <a:t>UncertaintyCF</a:t>
            </a:r>
            <a:r>
              <a:rPr lang="en-US" altLang="zh-TW" sz="1600" dirty="0"/>
              <a:t> is a description of the quality of radar and lidar data. It is recorded per ray and per bin as 1-byte integer. </a:t>
            </a:r>
          </a:p>
          <a:p>
            <a:pPr marL="457200" lvl="1" indent="0">
              <a:buNone/>
            </a:pPr>
            <a:r>
              <a:rPr lang="en-US" altLang="zh-TW" sz="1600" dirty="0"/>
              <a:t>0 means that neither radar data nor lidar data was found. </a:t>
            </a:r>
          </a:p>
          <a:p>
            <a:pPr marL="457200" lvl="1" indent="0">
              <a:buNone/>
            </a:pPr>
            <a:r>
              <a:rPr lang="en-US" altLang="zh-TW" sz="1600" dirty="0"/>
              <a:t>1 indicates that only radar data has been found. </a:t>
            </a:r>
          </a:p>
          <a:p>
            <a:pPr marL="457200" lvl="1" indent="0">
              <a:buNone/>
            </a:pPr>
            <a:r>
              <a:rPr lang="en-US" altLang="zh-TW" sz="1600" dirty="0"/>
              <a:t>2 indicates that only lidar data has been found. </a:t>
            </a:r>
          </a:p>
          <a:p>
            <a:pPr marL="457200" lvl="1" indent="0">
              <a:buNone/>
            </a:pPr>
            <a:r>
              <a:rPr lang="en-US" altLang="zh-TW" sz="1600" dirty="0"/>
              <a:t>3 indicates that both radar data and lidar data were found.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854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365054" y="-13420"/>
            <a:ext cx="1997145" cy="715787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err="1"/>
              <a:t>CloudSat</a:t>
            </a:r>
            <a:endParaRPr lang="zh-TW" altLang="en-US" sz="4000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94891" y="586857"/>
            <a:ext cx="7404049" cy="3690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Polar-orbiting satellite; launch at 2006/04/28; stop operation at 2023/12/20</a:t>
            </a:r>
            <a:endParaRPr lang="en-US" altLang="zh-TW" sz="2000" b="1" dirty="0"/>
          </a:p>
          <a:p>
            <a:r>
              <a:rPr lang="en-US" altLang="zh-TW" sz="2000" dirty="0"/>
              <a:t>Cross the equator at local time 1:30 pm and 1:30 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/>
              <a:t>Due to battery malfunction: only day-time have observation after 2011</a:t>
            </a:r>
          </a:p>
          <a:p>
            <a:r>
              <a:rPr lang="en-US" altLang="zh-TW" sz="2000" dirty="0"/>
              <a:t>Cloud Profiling Radar (CPR): sensitive to larger hydrometeors</a:t>
            </a:r>
          </a:p>
          <a:p>
            <a:r>
              <a:rPr lang="en-US" altLang="zh-TW" sz="2000" dirty="0"/>
              <a:t>high resolution vertical profile cross the atmosphere</a:t>
            </a:r>
            <a:endParaRPr lang="en-US" altLang="zh-TW" sz="2000" b="1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b="1" dirty="0">
                <a:solidFill>
                  <a:srgbClr val="002060"/>
                </a:solidFill>
              </a:rPr>
              <a:t>Vertical resolution: </a:t>
            </a:r>
            <a:r>
              <a:rPr lang="en-US" altLang="zh-TW" sz="1800" dirty="0"/>
              <a:t>240m; </a:t>
            </a:r>
            <a:r>
              <a:rPr lang="en-US" altLang="zh-TW" sz="1800" b="1" dirty="0">
                <a:solidFill>
                  <a:srgbClr val="002060"/>
                </a:solidFill>
              </a:rPr>
              <a:t>Horizontal resolution (alone track): </a:t>
            </a:r>
            <a:r>
              <a:rPr lang="en-US" altLang="zh-TW" sz="1800" dirty="0"/>
              <a:t>1.8km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dirty="0"/>
              <a:t>~15 tracks in one day; ~44,000 swaths for ten years observation</a:t>
            </a:r>
          </a:p>
          <a:p>
            <a:r>
              <a:rPr lang="en-US" altLang="zh-TW" sz="2000" dirty="0"/>
              <a:t>Weakness: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dirty="0"/>
              <a:t>Narrow observation domain; Temporal resolution is limited</a:t>
            </a:r>
          </a:p>
          <a:p>
            <a:pPr marL="457200" lvl="1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 marL="457200" lvl="1" indent="0">
              <a:buNone/>
            </a:pPr>
            <a:endParaRPr lang="en-US" altLang="zh-TW" sz="20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E07A7FB-8B08-4AFD-9F90-DC581BB51242}"/>
              </a:ext>
            </a:extLst>
          </p:cNvPr>
          <p:cNvGrpSpPr/>
          <p:nvPr/>
        </p:nvGrpSpPr>
        <p:grpSpPr>
          <a:xfrm>
            <a:off x="105824" y="4015986"/>
            <a:ext cx="5756439" cy="2842014"/>
            <a:chOff x="27774" y="5658534"/>
            <a:chExt cx="5756439" cy="2842014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58" y="5881887"/>
              <a:ext cx="5174055" cy="2618661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27774" y="5658534"/>
              <a:ext cx="2638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</a:rPr>
                <a:t>CloudSat track in one day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9A894CF-76E9-4F30-96FE-6D0D40FC9E1B}"/>
              </a:ext>
            </a:extLst>
          </p:cNvPr>
          <p:cNvGrpSpPr/>
          <p:nvPr/>
        </p:nvGrpSpPr>
        <p:grpSpPr>
          <a:xfrm>
            <a:off x="7298487" y="39286"/>
            <a:ext cx="4798622" cy="4796791"/>
            <a:chOff x="7050617" y="287191"/>
            <a:chExt cx="4798622" cy="479679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D7AF16D-3BCE-4252-8D1A-5F195212E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5" b="27865"/>
            <a:stretch/>
          </p:blipFill>
          <p:spPr>
            <a:xfrm>
              <a:off x="7143750" y="738054"/>
              <a:ext cx="4705489" cy="3953103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E2C520D-83F7-46D0-90FE-D187DF3BDF4E}"/>
                </a:ext>
              </a:extLst>
            </p:cNvPr>
            <p:cNvSpPr txBox="1"/>
            <p:nvPr/>
          </p:nvSpPr>
          <p:spPr>
            <a:xfrm>
              <a:off x="7050617" y="287191"/>
              <a:ext cx="470548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/>
                <a:t>Typhoon </a:t>
              </a:r>
              <a:r>
                <a:rPr lang="en-US" altLang="zh-TW" sz="2000" b="1" dirty="0" err="1"/>
                <a:t>Morakot</a:t>
              </a:r>
              <a:r>
                <a:rPr lang="en-US" altLang="zh-TW" sz="2000" b="1" dirty="0"/>
                <a:t> 2009/8/7</a:t>
              </a:r>
              <a:endParaRPr lang="zh-TW" altLang="en-US" sz="2000" b="1" dirty="0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561D220C-A663-4E0C-8384-DB7665C6BCAC}"/>
                </a:ext>
              </a:extLst>
            </p:cNvPr>
            <p:cNvCxnSpPr/>
            <p:nvPr/>
          </p:nvCxnSpPr>
          <p:spPr>
            <a:xfrm>
              <a:off x="8696325" y="950272"/>
              <a:ext cx="771525" cy="34599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49C4B3F7-23D2-41E8-BC25-E7191E270EB6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flipH="1">
              <a:off x="9173875" y="3220013"/>
              <a:ext cx="25952" cy="18639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05BB559-0F9F-4DFA-9D27-81927F4D4706}"/>
              </a:ext>
            </a:extLst>
          </p:cNvPr>
          <p:cNvGrpSpPr/>
          <p:nvPr/>
        </p:nvGrpSpPr>
        <p:grpSpPr>
          <a:xfrm>
            <a:off x="6019157" y="4834229"/>
            <a:ext cx="6120560" cy="2013779"/>
            <a:chOff x="5899990" y="4807295"/>
            <a:chExt cx="6120560" cy="2013779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0438275-2391-48C9-9E6C-67F247AC3798}"/>
                </a:ext>
              </a:extLst>
            </p:cNvPr>
            <p:cNvGrpSpPr/>
            <p:nvPr/>
          </p:nvGrpSpPr>
          <p:grpSpPr>
            <a:xfrm>
              <a:off x="5899990" y="4868849"/>
              <a:ext cx="6120560" cy="1952225"/>
              <a:chOff x="5833315" y="4619624"/>
              <a:chExt cx="6120560" cy="1952225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9BF84A31-980F-4477-A63C-08198E2FEE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02" b="6641"/>
              <a:stretch/>
            </p:blipFill>
            <p:spPr>
              <a:xfrm>
                <a:off x="5833315" y="4619624"/>
                <a:ext cx="6120560" cy="1952225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A476CEB-FE83-42F3-AC19-BCC9F64E4082}"/>
                  </a:ext>
                </a:extLst>
              </p:cNvPr>
              <p:cNvSpPr/>
              <p:nvPr/>
            </p:nvSpPr>
            <p:spPr>
              <a:xfrm>
                <a:off x="6210300" y="6438130"/>
                <a:ext cx="1466850" cy="133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3185D653-FEAA-472C-A99F-5A1827714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9" t="87733" r="69499" b="2723"/>
            <a:stretch/>
          </p:blipFill>
          <p:spPr>
            <a:xfrm>
              <a:off x="6372225" y="4884853"/>
              <a:ext cx="1495425" cy="219076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50DB9D8-0ED7-4383-B02D-164B1C76CD51}"/>
                </a:ext>
              </a:extLst>
            </p:cNvPr>
            <p:cNvSpPr/>
            <p:nvPr/>
          </p:nvSpPr>
          <p:spPr>
            <a:xfrm>
              <a:off x="6325658" y="4807295"/>
              <a:ext cx="5616000" cy="172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BA61819-2D87-4235-AB6C-533674423DA7}"/>
              </a:ext>
            </a:extLst>
          </p:cNvPr>
          <p:cNvSpPr txBox="1"/>
          <p:nvPr/>
        </p:nvSpPr>
        <p:spPr>
          <a:xfrm>
            <a:off x="6429755" y="4530709"/>
            <a:ext cx="26191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Cloud mask &amp; Reflectivity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780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7D5F7-6597-4CC9-800A-AC3537F0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4" y="0"/>
            <a:ext cx="2844508" cy="940904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Data folder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D0DE25-FCD8-4508-A035-EFDD52ECF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13" y="848139"/>
            <a:ext cx="10893287" cy="5883964"/>
          </a:xfrm>
        </p:spPr>
        <p:txBody>
          <a:bodyPr>
            <a:normAutofit/>
          </a:bodyPr>
          <a:lstStyle/>
          <a:p>
            <a:r>
              <a:rPr lang="en-US" altLang="zh-TW" b="1" dirty="0" err="1"/>
              <a:t>CloudSat</a:t>
            </a:r>
            <a:r>
              <a:rPr lang="en-US" altLang="zh-TW" b="1" dirty="0"/>
              <a:t> (</a:t>
            </a:r>
            <a:r>
              <a:rPr lang="en-US" altLang="zh-TW" b="1" dirty="0" err="1"/>
              <a:t>hdf</a:t>
            </a:r>
            <a:r>
              <a:rPr lang="en-US" altLang="zh-TW" b="1" dirty="0"/>
              <a:t> files):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800" dirty="0"/>
              <a:t>cloud frequency</a:t>
            </a:r>
          </a:p>
          <a:p>
            <a:pPr marL="914400" lvl="2" indent="0">
              <a:buNone/>
            </a:pPr>
            <a:r>
              <a:rPr lang="en-US" altLang="zh-TW" sz="2400" dirty="0"/>
              <a:t>/data/dadm1/</a:t>
            </a:r>
            <a:r>
              <a:rPr lang="en-US" altLang="zh-TW" sz="2400" dirty="0" err="1"/>
              <a:t>obs</a:t>
            </a:r>
            <a:r>
              <a:rPr lang="en-US" altLang="zh-TW" sz="2400" dirty="0"/>
              <a:t>/</a:t>
            </a:r>
            <a:r>
              <a:rPr lang="en-US" altLang="zh-TW" sz="2400" dirty="0" err="1"/>
              <a:t>CloudSat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hdf</a:t>
            </a:r>
            <a:r>
              <a:rPr lang="en-US" altLang="zh-TW" sz="2400" dirty="0"/>
              <a:t>-GEOPROF/</a:t>
            </a:r>
          </a:p>
          <a:p>
            <a:pPr marL="1371600" lvl="3" indent="0">
              <a:buNone/>
            </a:pPr>
            <a:r>
              <a:rPr lang="pt-BR" altLang="zh-TW" sz="2400" dirty="0"/>
              <a:t>2015089071752_47449_CS_2B-GEOPROF_GRANULE_P_R04_E06.hdf </a:t>
            </a:r>
            <a:endParaRPr lang="en-US" altLang="zh-TW" sz="2400" dirty="0"/>
          </a:p>
          <a:p>
            <a:pPr marL="914400" lvl="2" indent="0">
              <a:buNone/>
            </a:pPr>
            <a:r>
              <a:rPr lang="en-US" altLang="zh-TW" sz="2400" dirty="0"/>
              <a:t>/data/dadm1/</a:t>
            </a:r>
            <a:r>
              <a:rPr lang="en-US" altLang="zh-TW" sz="2400" dirty="0" err="1"/>
              <a:t>obs</a:t>
            </a:r>
            <a:r>
              <a:rPr lang="en-US" altLang="zh-TW" sz="2400" dirty="0"/>
              <a:t>/</a:t>
            </a:r>
            <a:r>
              <a:rPr lang="en-US" altLang="zh-TW" sz="2400" dirty="0" err="1"/>
              <a:t>CloudSat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hdf</a:t>
            </a:r>
            <a:r>
              <a:rPr lang="en-US" altLang="zh-TW" sz="2400" dirty="0"/>
              <a:t>-GEOPROF-LIDAR/</a:t>
            </a:r>
          </a:p>
          <a:p>
            <a:pPr marL="1371600" lvl="3" indent="0">
              <a:buNone/>
            </a:pPr>
            <a:r>
              <a:rPr lang="en-US" altLang="zh-TW" sz="2400" dirty="0"/>
              <a:t>2006262131322_02100_CS_ECMWF-AUX_GRANULE_P_R04_E02.hdf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800" dirty="0"/>
              <a:t>cloud radiative effect (optional)</a:t>
            </a:r>
          </a:p>
          <a:p>
            <a:pPr marL="914400" lvl="2" indent="0">
              <a:buNone/>
            </a:pPr>
            <a:r>
              <a:rPr lang="en-US" altLang="zh-TW" sz="2400" dirty="0"/>
              <a:t>/data/dadm1/</a:t>
            </a:r>
            <a:r>
              <a:rPr lang="en-US" altLang="zh-TW" sz="2400" dirty="0" err="1"/>
              <a:t>obs</a:t>
            </a:r>
            <a:r>
              <a:rPr lang="en-US" altLang="zh-TW" sz="2400" dirty="0"/>
              <a:t>/</a:t>
            </a:r>
            <a:r>
              <a:rPr lang="en-US" altLang="zh-TW" sz="2400" dirty="0" err="1"/>
              <a:t>CloudSat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hdf</a:t>
            </a:r>
            <a:r>
              <a:rPr lang="en-US" altLang="zh-TW" sz="2400" dirty="0"/>
              <a:t>-FLXHR-LIDAR/</a:t>
            </a:r>
          </a:p>
          <a:p>
            <a:pPr marL="1371600" lvl="3" indent="0">
              <a:buNone/>
            </a:pPr>
            <a:r>
              <a:rPr lang="pt-BR" altLang="zh-TW" sz="2400" dirty="0"/>
              <a:t>2014188163349_43581_CS_2B-FLXHR_GRANULE_P2_R04_E06.hdf</a:t>
            </a:r>
          </a:p>
          <a:p>
            <a:r>
              <a:rPr lang="en-US" altLang="zh-TW" b="1" dirty="0"/>
              <a:t>File name example: </a:t>
            </a:r>
          </a:p>
          <a:p>
            <a:pPr marL="1371600" lvl="3" indent="0">
              <a:buNone/>
            </a:pPr>
            <a:endParaRPr lang="pt-BR" altLang="zh-TW" sz="2400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43C6B4F4-C273-451B-9F8E-E1DDA386CB10}"/>
              </a:ext>
            </a:extLst>
          </p:cNvPr>
          <p:cNvGrpSpPr/>
          <p:nvPr/>
        </p:nvGrpSpPr>
        <p:grpSpPr>
          <a:xfrm>
            <a:off x="2861305" y="5214367"/>
            <a:ext cx="8860954" cy="1590988"/>
            <a:chOff x="3713382" y="90482"/>
            <a:chExt cx="8860954" cy="1590988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F698266-1ACF-4F3A-9510-C37538FB4AF3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8517609" y="397699"/>
              <a:ext cx="736801" cy="47533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F544214-44B6-479A-ACC8-7EEA7E5764A6}"/>
                </a:ext>
              </a:extLst>
            </p:cNvPr>
            <p:cNvSpPr txBox="1"/>
            <p:nvPr/>
          </p:nvSpPr>
          <p:spPr>
            <a:xfrm>
              <a:off x="8497297" y="873033"/>
              <a:ext cx="1514225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Product name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8883509E-6640-4129-A9DD-DD6B65E4B744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7135488" y="408928"/>
              <a:ext cx="863149" cy="464105"/>
            </a:xfrm>
            <a:prstGeom prst="line">
              <a:avLst/>
            </a:prstGeom>
            <a:ln w="19050">
              <a:solidFill>
                <a:srgbClr val="5D7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EE684C8-F76B-4BE4-9F51-6752D464A63A}"/>
                </a:ext>
              </a:extLst>
            </p:cNvPr>
            <p:cNvSpPr txBox="1"/>
            <p:nvPr/>
          </p:nvSpPr>
          <p:spPr>
            <a:xfrm>
              <a:off x="7530971" y="873033"/>
              <a:ext cx="935331" cy="369332"/>
            </a:xfrm>
            <a:prstGeom prst="rect">
              <a:avLst/>
            </a:prstGeom>
            <a:noFill/>
            <a:ln w="19050">
              <a:solidFill>
                <a:srgbClr val="5D709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5D7091"/>
                  </a:solidFill>
                </a:rPr>
                <a:t>Granule </a:t>
              </a:r>
              <a:endParaRPr lang="zh-TW" altLang="en-US" dirty="0">
                <a:solidFill>
                  <a:srgbClr val="5D7091"/>
                </a:solidFill>
              </a:endParaRP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866E059-6A20-402F-ACDA-70498D67CC1B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4830798" y="414094"/>
              <a:ext cx="653940" cy="46410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CEF9216-EF2D-46BF-9322-723EF51CF666}"/>
                </a:ext>
              </a:extLst>
            </p:cNvPr>
            <p:cNvSpPr txBox="1"/>
            <p:nvPr/>
          </p:nvSpPr>
          <p:spPr>
            <a:xfrm>
              <a:off x="4527713" y="878199"/>
              <a:ext cx="606169" cy="36933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50"/>
                  </a:solidFill>
                </a:rPr>
                <a:t>Year</a:t>
              </a:r>
              <a:r>
                <a:rPr lang="en-US" altLang="zh-TW" dirty="0">
                  <a:solidFill>
                    <a:srgbClr val="5D7091"/>
                  </a:solidFill>
                </a:rPr>
                <a:t> </a:t>
              </a:r>
              <a:endParaRPr lang="zh-TW" altLang="en-US" dirty="0">
                <a:solidFill>
                  <a:srgbClr val="5D7091"/>
                </a:solidFill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A15E3930-5031-4DB0-8FBB-BACC303BF175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5788817" y="413885"/>
              <a:ext cx="46776" cy="46410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B239C90-5106-4FEC-8223-80FB70AA0E6C}"/>
                </a:ext>
              </a:extLst>
            </p:cNvPr>
            <p:cNvSpPr txBox="1"/>
            <p:nvPr/>
          </p:nvSpPr>
          <p:spPr>
            <a:xfrm>
              <a:off x="5199258" y="877990"/>
              <a:ext cx="117911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Julian Day 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B5EE7C9-30F7-412D-B46D-4240C2D9A3A6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6388104" y="408928"/>
              <a:ext cx="566900" cy="46410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52C25A6-FDAE-4D45-9B6F-B79835711536}"/>
                </a:ext>
              </a:extLst>
            </p:cNvPr>
            <p:cNvSpPr txBox="1"/>
            <p:nvPr/>
          </p:nvSpPr>
          <p:spPr>
            <a:xfrm>
              <a:off x="6430344" y="873033"/>
              <a:ext cx="1049320" cy="369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</a:rPr>
                <a:t>UTC time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5635596-40AA-4EFF-86AF-BD172A299077}"/>
                </a:ext>
              </a:extLst>
            </p:cNvPr>
            <p:cNvSpPr txBox="1"/>
            <p:nvPr/>
          </p:nvSpPr>
          <p:spPr>
            <a:xfrm>
              <a:off x="10477101" y="481994"/>
              <a:ext cx="2097235" cy="11387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2B-GEOPROF</a:t>
              </a:r>
            </a:p>
            <a:p>
              <a:r>
                <a:rPr lang="en-US" altLang="zh-TW" dirty="0">
                  <a:solidFill>
                    <a:srgbClr val="FF0000"/>
                  </a:solidFill>
                </a:rPr>
                <a:t>2B-GEOPROF-LIDAR</a:t>
              </a:r>
            </a:p>
            <a:p>
              <a:r>
                <a:rPr lang="en-US" altLang="zh-TW" dirty="0">
                  <a:solidFill>
                    <a:srgbClr val="FF0000"/>
                  </a:solidFill>
                </a:rPr>
                <a:t>2B-FLXHR-LIDAR</a:t>
              </a:r>
            </a:p>
            <a:p>
              <a:endParaRPr lang="en-US" altLang="zh-TW" sz="14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CA071D1-2ED1-4EDD-A1C1-F6117DA7A5BF}"/>
                </a:ext>
              </a:extLst>
            </p:cNvPr>
            <p:cNvSpPr txBox="1"/>
            <p:nvPr/>
          </p:nvSpPr>
          <p:spPr>
            <a:xfrm>
              <a:off x="11040999" y="1328022"/>
              <a:ext cx="461665" cy="2927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…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8D2E25AC-5353-40DD-9929-1AAC3C326B89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10011522" y="481994"/>
              <a:ext cx="461003" cy="57570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28BFBE4-C76E-4F4F-9882-37D99A2BF5B1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011522" y="1057699"/>
              <a:ext cx="461003" cy="62377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7A4959D-FEE5-49D0-A697-1F9612E510DF}"/>
                </a:ext>
              </a:extLst>
            </p:cNvPr>
            <p:cNvSpPr/>
            <p:nvPr/>
          </p:nvSpPr>
          <p:spPr>
            <a:xfrm>
              <a:off x="3713382" y="90482"/>
              <a:ext cx="80181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3"/>
              <a:r>
                <a:rPr lang="pt-BR" altLang="zh-TW" u="sng" dirty="0">
                  <a:solidFill>
                    <a:srgbClr val="00B050"/>
                  </a:solidFill>
                </a:rPr>
                <a:t>2015</a:t>
              </a:r>
              <a:r>
                <a:rPr lang="pt-BR" altLang="zh-TW" u="sng" dirty="0">
                  <a:solidFill>
                    <a:srgbClr val="0070C0"/>
                  </a:solidFill>
                </a:rPr>
                <a:t>089</a:t>
              </a:r>
              <a:r>
                <a:rPr lang="pt-BR" altLang="zh-TW" u="sng" dirty="0">
                  <a:solidFill>
                    <a:srgbClr val="C00000"/>
                  </a:solidFill>
                </a:rPr>
                <a:t>071752</a:t>
              </a:r>
              <a:r>
                <a:rPr lang="pt-BR" altLang="zh-TW" dirty="0"/>
                <a:t>_</a:t>
              </a:r>
              <a:r>
                <a:rPr lang="pt-BR" altLang="zh-TW" u="sng" dirty="0">
                  <a:solidFill>
                    <a:srgbClr val="5D7091"/>
                  </a:solidFill>
                </a:rPr>
                <a:t>47449</a:t>
              </a:r>
              <a:r>
                <a:rPr lang="pt-BR" altLang="zh-TW" dirty="0"/>
                <a:t>_CS_</a:t>
              </a:r>
              <a:r>
                <a:rPr lang="pt-BR" altLang="zh-TW" u="sng" dirty="0">
                  <a:solidFill>
                    <a:srgbClr val="FF0000"/>
                  </a:solidFill>
                </a:rPr>
                <a:t>2B-GEOPROF</a:t>
              </a:r>
              <a:r>
                <a:rPr lang="pt-BR" altLang="zh-TW" dirty="0"/>
                <a:t>_GRANULE_P_R04_E06.hdf 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373204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2D8619-69B5-465F-8EC1-C8F6168C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3" y="0"/>
            <a:ext cx="10515600" cy="1325563"/>
          </a:xfrm>
        </p:spPr>
        <p:txBody>
          <a:bodyPr/>
          <a:lstStyle/>
          <a:p>
            <a:r>
              <a:rPr lang="en-US" altLang="zh-TW" sz="4000" dirty="0" err="1"/>
              <a:t>Preperation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0CB5E0-4225-4321-9990-82810A4C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3" y="845126"/>
            <a:ext cx="10515600" cy="5908965"/>
          </a:xfrm>
        </p:spPr>
        <p:txBody>
          <a:bodyPr>
            <a:normAutofit/>
          </a:bodyPr>
          <a:lstStyle/>
          <a:p>
            <a:r>
              <a:rPr lang="en-US" altLang="zh-TW" sz="2000" b="1" dirty="0" err="1"/>
              <a:t>Pyhdf</a:t>
            </a:r>
            <a:endParaRPr lang="en-US" altLang="zh-TW" sz="2000" b="1" dirty="0"/>
          </a:p>
          <a:p>
            <a:pPr marL="0" indent="0">
              <a:buNone/>
            </a:pPr>
            <a:r>
              <a:rPr lang="en-US" altLang="zh-TW" sz="2000" dirty="0" err="1"/>
              <a:t>conda</a:t>
            </a:r>
            <a:r>
              <a:rPr lang="en-US" altLang="zh-TW" sz="2000" dirty="0"/>
              <a:t> install -c </a:t>
            </a:r>
            <a:r>
              <a:rPr lang="en-US" altLang="zh-TW" sz="2000" dirty="0" err="1"/>
              <a:t>conda</a:t>
            </a:r>
            <a:r>
              <a:rPr lang="en-US" altLang="zh-TW" sz="2000" dirty="0"/>
              <a:t>-forge </a:t>
            </a:r>
            <a:r>
              <a:rPr lang="en-US" altLang="zh-TW" sz="2000" dirty="0" err="1"/>
              <a:t>pyhdf</a:t>
            </a:r>
            <a:r>
              <a:rPr lang="en-US" altLang="zh-TW" sz="2000" dirty="0"/>
              <a:t> </a:t>
            </a:r>
          </a:p>
          <a:p>
            <a:pPr marL="0" indent="0">
              <a:buNone/>
            </a:pPr>
            <a:r>
              <a:rPr lang="en-US" altLang="zh-TW" sz="2000" dirty="0"/>
              <a:t>### </a:t>
            </a:r>
            <a:r>
              <a:rPr lang="en-US" altLang="zh-TW" sz="2000" dirty="0" err="1"/>
              <a:t>hdf</a:t>
            </a:r>
            <a:r>
              <a:rPr lang="en-US" altLang="zh-TW" sz="2000" dirty="0"/>
              <a:t> file package: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from pyhdf.SD  import SD, SDC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from </a:t>
            </a:r>
            <a:r>
              <a:rPr lang="en-US" altLang="zh-TW" sz="2000" dirty="0" err="1">
                <a:solidFill>
                  <a:srgbClr val="C00000"/>
                </a:solidFill>
              </a:rPr>
              <a:t>pyhdf.V</a:t>
            </a:r>
            <a:r>
              <a:rPr lang="en-US" altLang="zh-TW" sz="2000" dirty="0">
                <a:solidFill>
                  <a:srgbClr val="C00000"/>
                </a:solidFill>
              </a:rPr>
              <a:t> import *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from </a:t>
            </a:r>
            <a:r>
              <a:rPr lang="en-US" altLang="zh-TW" sz="2000" dirty="0" err="1">
                <a:solidFill>
                  <a:srgbClr val="C00000"/>
                </a:solidFill>
              </a:rPr>
              <a:t>pyhdf.HDF</a:t>
            </a:r>
            <a:r>
              <a:rPr lang="en-US" altLang="zh-TW" sz="2000" dirty="0">
                <a:solidFill>
                  <a:srgbClr val="C00000"/>
                </a:solidFill>
              </a:rPr>
              <a:t> import *</a:t>
            </a:r>
          </a:p>
          <a:p>
            <a:r>
              <a:rPr lang="en-US" altLang="zh-TW" sz="2000" b="1" dirty="0" err="1"/>
              <a:t>Basemap</a:t>
            </a:r>
            <a:endParaRPr lang="en-US" altLang="zh-TW" sz="2000" b="1" dirty="0"/>
          </a:p>
          <a:p>
            <a:pPr marL="0" indent="0">
              <a:buNone/>
            </a:pPr>
            <a:r>
              <a:rPr lang="en-US" altLang="zh-TW" sz="2000" dirty="0" err="1"/>
              <a:t>conda</a:t>
            </a:r>
            <a:r>
              <a:rPr lang="en-US" altLang="zh-TW" sz="2000" dirty="0"/>
              <a:t> install -c anaconda </a:t>
            </a:r>
            <a:r>
              <a:rPr lang="en-US" altLang="zh-TW" sz="2000" dirty="0" err="1"/>
              <a:t>basemap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###drawing package: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import </a:t>
            </a:r>
            <a:r>
              <a:rPr lang="en-US" altLang="zh-TW" sz="2000" dirty="0" err="1"/>
              <a:t>os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err="1"/>
              <a:t>os.environ</a:t>
            </a:r>
            <a:r>
              <a:rPr lang="en-US" altLang="zh-TW" sz="2000" dirty="0"/>
              <a:t>['PROJ_LIB'] = 'D:\\program\\anaconda3\\Library\\share\\'</a:t>
            </a:r>
          </a:p>
          <a:p>
            <a:pPr marL="0" indent="0">
              <a:buNone/>
            </a:pPr>
            <a:r>
              <a:rPr lang="en-US" altLang="zh-TW" sz="2000" dirty="0"/>
              <a:t>from </a:t>
            </a:r>
            <a:r>
              <a:rPr lang="en-US" altLang="zh-TW" sz="2000" dirty="0" err="1"/>
              <a:t>mpl_toolkits.basemap</a:t>
            </a:r>
            <a:r>
              <a:rPr lang="en-US" altLang="zh-TW" sz="2000" dirty="0"/>
              <a:t> import </a:t>
            </a:r>
            <a:r>
              <a:rPr lang="en-US" altLang="zh-TW" sz="2000" dirty="0" err="1"/>
              <a:t>Basemap</a:t>
            </a:r>
            <a:endParaRPr lang="en-US" altLang="zh-TW" sz="2000" dirty="0"/>
          </a:p>
          <a:p>
            <a:r>
              <a:rPr lang="en-US" altLang="zh-TW" sz="2000" b="1" dirty="0"/>
              <a:t>satellite_read_tool.py</a:t>
            </a: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FF0000"/>
                </a:solidFill>
              </a:rPr>
              <a:t>HDFvars</a:t>
            </a:r>
            <a:r>
              <a:rPr lang="en-US" altLang="zh-TW" sz="2000" b="1" dirty="0">
                <a:solidFill>
                  <a:srgbClr val="FF0000"/>
                </a:solidFill>
              </a:rPr>
              <a:t> (print .</a:t>
            </a:r>
            <a:r>
              <a:rPr lang="en-US" altLang="zh-TW" sz="2000" b="1" dirty="0" err="1">
                <a:solidFill>
                  <a:srgbClr val="FF0000"/>
                </a:solidFill>
              </a:rPr>
              <a:t>hdf</a:t>
            </a:r>
            <a:r>
              <a:rPr lang="en-US" altLang="zh-TW" sz="2000" b="1" dirty="0">
                <a:solidFill>
                  <a:srgbClr val="FF0000"/>
                </a:solidFill>
              </a:rPr>
              <a:t> file vars in SDS field)</a:t>
            </a:r>
            <a:r>
              <a:rPr lang="en-US" altLang="zh-TW" sz="2000" dirty="0"/>
              <a:t>, region_latlon2grid (EC grid), </a:t>
            </a:r>
            <a:r>
              <a:rPr lang="en-US" altLang="zh-TW" sz="2000" b="1" dirty="0" err="1">
                <a:solidFill>
                  <a:srgbClr val="FF0000"/>
                </a:solidFill>
              </a:rPr>
              <a:t>rFilter</a:t>
            </a:r>
            <a:r>
              <a:rPr lang="en-US" altLang="zh-TW" sz="2000" b="1" dirty="0">
                <a:solidFill>
                  <a:srgbClr val="FF0000"/>
                </a:solidFill>
              </a:rPr>
              <a:t> (</a:t>
            </a:r>
            <a:r>
              <a:rPr lang="en-US" altLang="zh-TW" sz="2000" b="1" dirty="0" err="1">
                <a:solidFill>
                  <a:srgbClr val="FF0000"/>
                </a:solidFill>
              </a:rPr>
              <a:t>CloudSat</a:t>
            </a:r>
            <a:r>
              <a:rPr lang="en-US" altLang="zh-TW" sz="2000" b="1" dirty="0">
                <a:solidFill>
                  <a:srgbClr val="FF0000"/>
                </a:solidFill>
              </a:rPr>
              <a:t> regional filter)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lat_lon_trmm</a:t>
            </a:r>
            <a:r>
              <a:rPr lang="en-US" altLang="zh-TW" sz="2000" dirty="0"/>
              <a:t> (</a:t>
            </a:r>
            <a:r>
              <a:rPr lang="en-US" altLang="zh-TW" sz="2000" dirty="0" err="1"/>
              <a:t>trmm</a:t>
            </a:r>
            <a:r>
              <a:rPr lang="en-US" altLang="zh-TW" sz="2000" dirty="0"/>
              <a:t> grid), </a:t>
            </a:r>
            <a:r>
              <a:rPr lang="en-US" altLang="zh-TW" sz="2000" dirty="0" err="1"/>
              <a:t>CWV_bin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merge_fun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67404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標題 1">
            <a:extLst>
              <a:ext uri="{FF2B5EF4-FFF2-40B4-BE49-F238E27FC236}">
                <a16:creationId xmlns:a16="http://schemas.microsoft.com/office/drawing/2014/main" id="{6A56C52B-1786-40AA-BD5B-F492B54E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0"/>
            <a:ext cx="10515600" cy="84765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practice</a:t>
            </a:r>
            <a:endParaRPr lang="zh-TW" altLang="en-US" dirty="0"/>
          </a:p>
        </p:txBody>
      </p:sp>
      <p:sp>
        <p:nvSpPr>
          <p:cNvPr id="52" name="內容版面配置區 2">
            <a:extLst>
              <a:ext uri="{FF2B5EF4-FFF2-40B4-BE49-F238E27FC236}">
                <a16:creationId xmlns:a16="http://schemas.microsoft.com/office/drawing/2014/main" id="{55FD1DDC-0B9C-4E2E-BF72-204558DAF000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Load single file variables (e.g. GEOPROF, GEOPROF-LIDAR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, FLXHR-LIDAR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E32BD2-EBA6-45D3-BE0C-5604AEF9E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00" y="3879818"/>
            <a:ext cx="4680000" cy="2978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917E9A-B9E9-438C-AD2B-EB929BB32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05236"/>
            <a:ext cx="4680000" cy="241135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02D3001-82B0-477F-8821-587456593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1" y="3848971"/>
            <a:ext cx="2880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7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B38B7B-87D1-4730-9899-F9A5A7AFE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t="5004" b="9500"/>
          <a:stretch/>
        </p:blipFill>
        <p:spPr>
          <a:xfrm>
            <a:off x="1797050" y="4236953"/>
            <a:ext cx="5508419" cy="25194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F71116-D664-4628-BB73-72E073C80E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4" t="19429" r="39253" b="56949"/>
          <a:stretch/>
        </p:blipFill>
        <p:spPr>
          <a:xfrm>
            <a:off x="7929266" y="3764130"/>
            <a:ext cx="4017818" cy="236390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4D6652-08EF-4FDF-A00C-42F907A87275}"/>
              </a:ext>
            </a:extLst>
          </p:cNvPr>
          <p:cNvSpPr txBox="1"/>
          <p:nvPr/>
        </p:nvSpPr>
        <p:spPr>
          <a:xfrm>
            <a:off x="7406603" y="3759486"/>
            <a:ext cx="567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60N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40N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20N</a:t>
            </a:r>
          </a:p>
          <a:p>
            <a:endParaRPr lang="en-US" altLang="zh-TW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82AF7F3-93AA-4398-A037-1650C2C08EDF}"/>
              </a:ext>
            </a:extLst>
          </p:cNvPr>
          <p:cNvCxnSpPr>
            <a:cxnSpLocks/>
          </p:cNvCxnSpPr>
          <p:nvPr/>
        </p:nvCxnSpPr>
        <p:spPr>
          <a:xfrm flipH="1" flipV="1">
            <a:off x="9691260" y="5845245"/>
            <a:ext cx="108000" cy="5760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33C4CA-A4B4-46D5-AB41-B227EA9FBCDF}"/>
              </a:ext>
            </a:extLst>
          </p:cNvPr>
          <p:cNvCxnSpPr>
            <a:cxnSpLocks/>
          </p:cNvCxnSpPr>
          <p:nvPr/>
        </p:nvCxnSpPr>
        <p:spPr>
          <a:xfrm flipH="1" flipV="1">
            <a:off x="10575441" y="5845245"/>
            <a:ext cx="108000" cy="5760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E425096-C6D6-48A2-A8BC-635E22A5CA11}"/>
              </a:ext>
            </a:extLst>
          </p:cNvPr>
          <p:cNvCxnSpPr>
            <a:cxnSpLocks/>
          </p:cNvCxnSpPr>
          <p:nvPr/>
        </p:nvCxnSpPr>
        <p:spPr>
          <a:xfrm flipH="1" flipV="1">
            <a:off x="11406605" y="5845245"/>
            <a:ext cx="108000" cy="5760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C4A39F7-77A5-4E62-BEB0-3C8B9C175DF1}"/>
              </a:ext>
            </a:extLst>
          </p:cNvPr>
          <p:cNvSpPr txBox="1"/>
          <p:nvPr/>
        </p:nvSpPr>
        <p:spPr>
          <a:xfrm>
            <a:off x="9745260" y="6443540"/>
            <a:ext cx="176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/>
              <a:t>CloudSat</a:t>
            </a:r>
            <a:r>
              <a:rPr lang="en-US" altLang="zh-TW" b="1" dirty="0"/>
              <a:t> swaths</a:t>
            </a:r>
            <a:endParaRPr lang="zh-TW" altLang="en-US" b="1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AEA3E6E-A18A-4469-9FC7-28CEA39C0267}"/>
              </a:ext>
            </a:extLst>
          </p:cNvPr>
          <p:cNvCxnSpPr>
            <a:cxnSpLocks/>
          </p:cNvCxnSpPr>
          <p:nvPr/>
        </p:nvCxnSpPr>
        <p:spPr>
          <a:xfrm flipH="1" flipV="1">
            <a:off x="7247985" y="4236954"/>
            <a:ext cx="2248482" cy="672722"/>
          </a:xfrm>
          <a:prstGeom prst="line">
            <a:avLst/>
          </a:prstGeom>
          <a:ln w="28575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F30F7CA-0D3D-41D7-8DD0-2DF553F7A53E}"/>
              </a:ext>
            </a:extLst>
          </p:cNvPr>
          <p:cNvCxnSpPr>
            <a:cxnSpLocks/>
          </p:cNvCxnSpPr>
          <p:nvPr/>
        </p:nvCxnSpPr>
        <p:spPr>
          <a:xfrm flipH="1">
            <a:off x="7228184" y="5839830"/>
            <a:ext cx="2446083" cy="916569"/>
          </a:xfrm>
          <a:prstGeom prst="line">
            <a:avLst/>
          </a:prstGeom>
          <a:ln w="28575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7E950CC4-729A-4FEE-9D2F-C65888B88DBA}"/>
              </a:ext>
            </a:extLst>
          </p:cNvPr>
          <p:cNvSpPr/>
          <p:nvPr/>
        </p:nvSpPr>
        <p:spPr>
          <a:xfrm>
            <a:off x="1821799" y="5825701"/>
            <a:ext cx="5402832" cy="271439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7E360D1-8810-4E22-A103-FBF80EABCA9F}"/>
              </a:ext>
            </a:extLst>
          </p:cNvPr>
          <p:cNvSpPr/>
          <p:nvPr/>
        </p:nvSpPr>
        <p:spPr>
          <a:xfrm>
            <a:off x="1825352" y="6330997"/>
            <a:ext cx="5402832" cy="201797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28E9809-AB13-484C-B0E0-336AFB13BC05}"/>
              </a:ext>
            </a:extLst>
          </p:cNvPr>
          <p:cNvSpPr/>
          <p:nvPr/>
        </p:nvSpPr>
        <p:spPr>
          <a:xfrm>
            <a:off x="1826109" y="4833448"/>
            <a:ext cx="5402832" cy="506369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D4EFA7E-EBEE-4FD0-8FA1-263B40A1ADCA}"/>
              </a:ext>
            </a:extLst>
          </p:cNvPr>
          <p:cNvSpPr txBox="1"/>
          <p:nvPr/>
        </p:nvSpPr>
        <p:spPr>
          <a:xfrm>
            <a:off x="1318338" y="4671838"/>
            <a:ext cx="53572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200</a:t>
            </a:r>
          </a:p>
          <a:p>
            <a:endParaRPr lang="en-US" altLang="zh-TW" sz="1100" dirty="0"/>
          </a:p>
          <a:p>
            <a:r>
              <a:rPr lang="en-US" altLang="zh-TW" dirty="0"/>
              <a:t>225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5D2B3B0-719F-45F6-B9D2-37DF0F2700B3}"/>
              </a:ext>
            </a:extLst>
          </p:cNvPr>
          <p:cNvSpPr txBox="1"/>
          <p:nvPr/>
        </p:nvSpPr>
        <p:spPr>
          <a:xfrm>
            <a:off x="1331006" y="5637086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450</a:t>
            </a:r>
          </a:p>
          <a:p>
            <a:r>
              <a:rPr lang="en-US" altLang="zh-TW" dirty="0"/>
              <a:t>500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38D9006-22D0-4886-B024-16F051A1E509}"/>
              </a:ext>
            </a:extLst>
          </p:cNvPr>
          <p:cNvSpPr txBox="1"/>
          <p:nvPr/>
        </p:nvSpPr>
        <p:spPr>
          <a:xfrm>
            <a:off x="1332955" y="6139656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825</a:t>
            </a:r>
          </a:p>
          <a:p>
            <a:r>
              <a:rPr lang="en-US" altLang="zh-TW" dirty="0"/>
              <a:t>850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C687AB-CA99-4A0C-B8EF-B5CF5263C16C}"/>
              </a:ext>
            </a:extLst>
          </p:cNvPr>
          <p:cNvSpPr/>
          <p:nvPr/>
        </p:nvSpPr>
        <p:spPr>
          <a:xfrm>
            <a:off x="5446448" y="4254676"/>
            <a:ext cx="535724" cy="2484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E1153B4-A2FE-452B-9597-AB10E3003E49}"/>
              </a:ext>
            </a:extLst>
          </p:cNvPr>
          <p:cNvSpPr/>
          <p:nvPr/>
        </p:nvSpPr>
        <p:spPr>
          <a:xfrm>
            <a:off x="6415895" y="4258439"/>
            <a:ext cx="535724" cy="2484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8704E63-7E7D-484C-9F3D-753C8CF112B6}"/>
              </a:ext>
            </a:extLst>
          </p:cNvPr>
          <p:cNvSpPr/>
          <p:nvPr/>
        </p:nvSpPr>
        <p:spPr>
          <a:xfrm>
            <a:off x="3781539" y="4242693"/>
            <a:ext cx="535724" cy="2484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8182BD-0488-4F5A-BBB5-A2832A42D432}"/>
              </a:ext>
            </a:extLst>
          </p:cNvPr>
          <p:cNvSpPr/>
          <p:nvPr/>
        </p:nvSpPr>
        <p:spPr>
          <a:xfrm>
            <a:off x="9501607" y="5491986"/>
            <a:ext cx="177800" cy="1092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7B55AF-1F64-409F-8AD1-24DDCD84E6BC}"/>
              </a:ext>
            </a:extLst>
          </p:cNvPr>
          <p:cNvSpPr/>
          <p:nvPr/>
        </p:nvSpPr>
        <p:spPr>
          <a:xfrm>
            <a:off x="9324108" y="4922693"/>
            <a:ext cx="2486891" cy="89361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B43FCF2-82F7-4DC1-BDB1-70E42D2697D0}"/>
              </a:ext>
            </a:extLst>
          </p:cNvPr>
          <p:cNvSpPr/>
          <p:nvPr/>
        </p:nvSpPr>
        <p:spPr>
          <a:xfrm>
            <a:off x="9496467" y="5012637"/>
            <a:ext cx="177800" cy="1092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1027E1-C099-4399-A137-746C37333D16}"/>
              </a:ext>
            </a:extLst>
          </p:cNvPr>
          <p:cNvSpPr/>
          <p:nvPr/>
        </p:nvSpPr>
        <p:spPr>
          <a:xfrm>
            <a:off x="9501607" y="5231365"/>
            <a:ext cx="177800" cy="1092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F37A084-38D2-483F-B7A3-DCC77D1E7D9B}"/>
              </a:ext>
            </a:extLst>
          </p:cNvPr>
          <p:cNvCxnSpPr>
            <a:cxnSpLocks/>
          </p:cNvCxnSpPr>
          <p:nvPr/>
        </p:nvCxnSpPr>
        <p:spPr>
          <a:xfrm>
            <a:off x="9509125" y="4922693"/>
            <a:ext cx="177800" cy="9002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F04895-270C-4E74-BBAF-C791181FECCE}"/>
              </a:ext>
            </a:extLst>
          </p:cNvPr>
          <p:cNvSpPr txBox="1"/>
          <p:nvPr/>
        </p:nvSpPr>
        <p:spPr>
          <a:xfrm rot="16200000">
            <a:off x="825825" y="5535896"/>
            <a:ext cx="825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Pressure</a:t>
            </a:r>
            <a:endParaRPr lang="zh-TW" altLang="en-US" sz="1400" b="1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E2C80B4-C4A8-47B4-9594-3A1A92A5A6F5}"/>
              </a:ext>
            </a:extLst>
          </p:cNvPr>
          <p:cNvGrpSpPr/>
          <p:nvPr/>
        </p:nvGrpSpPr>
        <p:grpSpPr>
          <a:xfrm>
            <a:off x="4313698" y="4573980"/>
            <a:ext cx="3123236" cy="1785851"/>
            <a:chOff x="4313698" y="4573980"/>
            <a:chExt cx="3123236" cy="178585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977766A-BA88-4613-B5FB-A341C3FD1AC5}"/>
                </a:ext>
              </a:extLst>
            </p:cNvPr>
            <p:cNvSpPr/>
            <p:nvPr/>
          </p:nvSpPr>
          <p:spPr>
            <a:xfrm>
              <a:off x="4317794" y="457398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80%</a:t>
              </a:r>
              <a:endParaRPr lang="zh-TW" altLang="en-US" sz="1200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2B54D9-EEB9-4EAB-B8A5-07CFB8B15117}"/>
                </a:ext>
              </a:extLst>
            </p:cNvPr>
            <p:cNvSpPr/>
            <p:nvPr/>
          </p:nvSpPr>
          <p:spPr>
            <a:xfrm>
              <a:off x="5999492" y="457398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75%</a:t>
              </a:r>
              <a:endParaRPr lang="zh-TW" altLang="en-US" sz="12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0593287-3B9B-4E1A-8E42-43094DF95C93}"/>
                </a:ext>
              </a:extLst>
            </p:cNvPr>
            <p:cNvSpPr/>
            <p:nvPr/>
          </p:nvSpPr>
          <p:spPr>
            <a:xfrm>
              <a:off x="6963245" y="457398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80%</a:t>
              </a:r>
              <a:endParaRPr lang="zh-TW" altLang="en-US" sz="12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06AAE43-3C2B-4921-9EA3-738EC6D8AAE8}"/>
                </a:ext>
              </a:extLst>
            </p:cNvPr>
            <p:cNvSpPr/>
            <p:nvPr/>
          </p:nvSpPr>
          <p:spPr>
            <a:xfrm>
              <a:off x="4313698" y="5554479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95%</a:t>
              </a:r>
              <a:endParaRPr lang="zh-TW" altLang="en-US" sz="12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72375B9-2B05-4F05-95B2-4140FF111DEE}"/>
                </a:ext>
              </a:extLst>
            </p:cNvPr>
            <p:cNvSpPr/>
            <p:nvPr/>
          </p:nvSpPr>
          <p:spPr>
            <a:xfrm>
              <a:off x="5997413" y="558783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0%</a:t>
              </a:r>
              <a:endParaRPr lang="zh-TW" altLang="en-US" sz="1200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DC9B66B-1311-4536-83B0-5FF9AC2D0E75}"/>
                </a:ext>
              </a:extLst>
            </p:cNvPr>
            <p:cNvSpPr/>
            <p:nvPr/>
          </p:nvSpPr>
          <p:spPr>
            <a:xfrm>
              <a:off x="6967750" y="5574813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10%</a:t>
              </a:r>
              <a:endParaRPr lang="zh-TW" altLang="en-US" sz="1200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CC30ECF-4771-4590-94AB-9D4A49A7C38A}"/>
                </a:ext>
              </a:extLst>
            </p:cNvPr>
            <p:cNvSpPr/>
            <p:nvPr/>
          </p:nvSpPr>
          <p:spPr>
            <a:xfrm>
              <a:off x="4321808" y="6087497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75%</a:t>
              </a:r>
              <a:endParaRPr lang="zh-TW" altLang="en-US" sz="1200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8EBC976-9BF4-48B1-B9E2-90295A91ED0C}"/>
                </a:ext>
              </a:extLst>
            </p:cNvPr>
            <p:cNvSpPr/>
            <p:nvPr/>
          </p:nvSpPr>
          <p:spPr>
            <a:xfrm>
              <a:off x="5998595" y="6106391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15%</a:t>
              </a:r>
              <a:endParaRPr lang="zh-TW" altLang="en-US" sz="1200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F3C4F40-1D71-424D-8B6C-0536ADD359DC}"/>
                </a:ext>
              </a:extLst>
            </p:cNvPr>
            <p:cNvSpPr/>
            <p:nvPr/>
          </p:nvSpPr>
          <p:spPr>
            <a:xfrm>
              <a:off x="6968934" y="6107831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0%</a:t>
              </a:r>
              <a:endParaRPr lang="zh-TW" altLang="en-US" sz="1200" dirty="0"/>
            </a:p>
          </p:txBody>
        </p:sp>
      </p:grp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B082175E-6E1A-405E-87F3-F95ED2D63B09}"/>
              </a:ext>
            </a:extLst>
          </p:cNvPr>
          <p:cNvCxnSpPr>
            <a:cxnSpLocks/>
          </p:cNvCxnSpPr>
          <p:nvPr/>
        </p:nvCxnSpPr>
        <p:spPr>
          <a:xfrm>
            <a:off x="10403156" y="4938349"/>
            <a:ext cx="177800" cy="9002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19B87A5-6527-42E0-B452-004C3608B72A}"/>
              </a:ext>
            </a:extLst>
          </p:cNvPr>
          <p:cNvCxnSpPr>
            <a:cxnSpLocks/>
          </p:cNvCxnSpPr>
          <p:nvPr/>
        </p:nvCxnSpPr>
        <p:spPr>
          <a:xfrm>
            <a:off x="11228805" y="4930486"/>
            <a:ext cx="177800" cy="9002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標題 1">
            <a:extLst>
              <a:ext uri="{FF2B5EF4-FFF2-40B4-BE49-F238E27FC236}">
                <a16:creationId xmlns:a16="http://schemas.microsoft.com/office/drawing/2014/main" id="{5CD128AB-5F7C-4652-BBF8-E2CB96270C27}"/>
              </a:ext>
            </a:extLst>
          </p:cNvPr>
          <p:cNvSpPr txBox="1">
            <a:spLocks/>
          </p:cNvSpPr>
          <p:nvPr/>
        </p:nvSpPr>
        <p:spPr>
          <a:xfrm>
            <a:off x="630382" y="0"/>
            <a:ext cx="10515600" cy="84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Cloudsat practice</a:t>
            </a:r>
            <a:endParaRPr lang="zh-TW" altLang="en-US" dirty="0"/>
          </a:p>
        </p:txBody>
      </p:sp>
      <p:sp>
        <p:nvSpPr>
          <p:cNvPr id="60" name="內容版面配置區 2">
            <a:extLst>
              <a:ext uri="{FF2B5EF4-FFF2-40B4-BE49-F238E27FC236}">
                <a16:creationId xmlns:a16="http://schemas.microsoft.com/office/drawing/2014/main" id="{70973C3E-5B90-49E4-A94C-C3349D39991F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Load single file variables (e.g. GEOPROF, GEOPROF-LIDAR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, FLXHR-LIDAR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741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標題 1">
            <a:extLst>
              <a:ext uri="{FF2B5EF4-FFF2-40B4-BE49-F238E27FC236}">
                <a16:creationId xmlns:a16="http://schemas.microsoft.com/office/drawing/2014/main" id="{6A56C52B-1786-40AA-BD5B-F492B54E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0"/>
            <a:ext cx="10515600" cy="84765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practice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738F21-300C-4C1F-A3F9-F8F56C0D4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00" y="3886676"/>
            <a:ext cx="6120000" cy="22056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A76D97-C58D-4FFB-9ADA-52CBE4FFB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00" y="4026332"/>
            <a:ext cx="6120000" cy="1501372"/>
          </a:xfrm>
          <a:prstGeom prst="rect">
            <a:avLst/>
          </a:prstGeom>
        </p:spPr>
      </p:pic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54EEB540-5119-4EAC-A043-2F0B35345A1C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Load single file variables (e.g. GEOPROF, GEOPROF-LIDAR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, FLXHR-LIDAR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793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標題 1">
            <a:extLst>
              <a:ext uri="{FF2B5EF4-FFF2-40B4-BE49-F238E27FC236}">
                <a16:creationId xmlns:a16="http://schemas.microsoft.com/office/drawing/2014/main" id="{6A56C52B-1786-40AA-BD5B-F492B54E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0"/>
            <a:ext cx="10515600" cy="84765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practice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4B094AA-2FA2-4488-AE76-2BBD75A5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09" y="3651161"/>
            <a:ext cx="4680000" cy="3190910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139FB85-39B0-4AF5-B9BA-61DCBF86601A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Load single file variables (e.g. GEOPROF, GEOPROF-LIDAR,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FLXHR-LIDAR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439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E04A6E-BAE7-4B01-9D26-BF02BF6F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C24219-FAAC-41D7-BFD4-69C7EF028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https://www.cloudsat.cira.colostate.edu/</a:t>
            </a:r>
            <a:endParaRPr lang="en-US" altLang="zh-TW" dirty="0"/>
          </a:p>
          <a:p>
            <a:r>
              <a:rPr lang="en-US" altLang="zh-TW">
                <a:hlinkClick r:id="rId3"/>
              </a:rPr>
              <a:t>https://github.com/jerryjerry9/CloudSat-2023</a:t>
            </a:r>
            <a:endParaRPr lang="en-US" altLang="zh-TW" dirty="0"/>
          </a:p>
          <a:p>
            <a:r>
              <a:rPr lang="en-US" altLang="zh-TW" dirty="0"/>
              <a:t>Some variables we may use</a:t>
            </a:r>
          </a:p>
          <a:p>
            <a:pPr marL="0" indent="0">
              <a:buNone/>
            </a:pPr>
            <a:r>
              <a:rPr lang="en-US" altLang="zh-TW" dirty="0"/>
              <a:t>GEOPROF: </a:t>
            </a:r>
            <a:r>
              <a:rPr lang="en-US" altLang="zh-TW" dirty="0" err="1"/>
              <a:t>CPR_Cloud_mask</a:t>
            </a:r>
            <a:r>
              <a:rPr lang="en-US" altLang="zh-TW" dirty="0"/>
              <a:t> (&gt;20=Cloud detected); </a:t>
            </a:r>
            <a:r>
              <a:rPr lang="en-US" altLang="zh-TW" dirty="0" err="1"/>
              <a:t>Radar_Reflectivity</a:t>
            </a:r>
            <a:r>
              <a:rPr lang="en-US" altLang="zh-TW" dirty="0"/>
              <a:t> (Reflectivity: -40~50)….</a:t>
            </a:r>
          </a:p>
          <a:p>
            <a:pPr marL="0" indent="0">
              <a:buNone/>
            </a:pPr>
            <a:r>
              <a:rPr lang="en-US" altLang="zh-TW" dirty="0"/>
              <a:t>GEOPROF-LIDAR: </a:t>
            </a:r>
            <a:r>
              <a:rPr lang="en-US" altLang="zh-TW" dirty="0" err="1"/>
              <a:t>CloudFraction</a:t>
            </a:r>
            <a:r>
              <a:rPr lang="en-US" altLang="zh-TW" dirty="0"/>
              <a:t> (Lidar data re-grid to CPR: 0~100)….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464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934</Words>
  <Application>Microsoft Office PowerPoint</Application>
  <PresentationFormat>寬螢幕</PresentationFormat>
  <Paragraphs>138</Paragraphs>
  <Slides>10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Wingdings 2</vt:lpstr>
      <vt:lpstr>Office 佈景主題</vt:lpstr>
      <vt:lpstr>CloudSat  intro &amp; data processing</vt:lpstr>
      <vt:lpstr>PowerPoint 簡報</vt:lpstr>
      <vt:lpstr>Data folder</vt:lpstr>
      <vt:lpstr>Preperation </vt:lpstr>
      <vt:lpstr>Cloudsat practice</vt:lpstr>
      <vt:lpstr>PowerPoint 簡報</vt:lpstr>
      <vt:lpstr>Cloudsat practice</vt:lpstr>
      <vt:lpstr>Cloudsat practice</vt:lpstr>
      <vt:lpstr>PowerPoint 簡報</vt:lpstr>
      <vt:lpstr>Some important quality check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CloudSat  intro &amp; data processing</dc:title>
  <dc:creator>鵬任 陳</dc:creator>
  <cp:lastModifiedBy>鵬任 陳</cp:lastModifiedBy>
  <cp:revision>10</cp:revision>
  <dcterms:created xsi:type="dcterms:W3CDTF">2023-12-27T06:51:05Z</dcterms:created>
  <dcterms:modified xsi:type="dcterms:W3CDTF">2023-12-27T08:37:05Z</dcterms:modified>
</cp:coreProperties>
</file>